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4"/>
  </p:notesMasterIdLst>
  <p:sldIdLst>
    <p:sldId id="256" r:id="rId7"/>
    <p:sldId id="280" r:id="rId8"/>
    <p:sldId id="301" r:id="rId9"/>
    <p:sldId id="290" r:id="rId10"/>
    <p:sldId id="297" r:id="rId11"/>
    <p:sldId id="298" r:id="rId12"/>
    <p:sldId id="291" r:id="rId13"/>
    <p:sldId id="292" r:id="rId14"/>
    <p:sldId id="281" r:id="rId15"/>
    <p:sldId id="302" r:id="rId16"/>
    <p:sldId id="282" r:id="rId17"/>
    <p:sldId id="283" r:id="rId18"/>
    <p:sldId id="284" r:id="rId19"/>
    <p:sldId id="294" r:id="rId20"/>
    <p:sldId id="303" r:id="rId21"/>
    <p:sldId id="295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965"/>
    <a:srgbClr val="8DC63F"/>
    <a:srgbClr val="E1F0CC"/>
    <a:srgbClr val="9BB3BF"/>
    <a:srgbClr val="C7D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50AC3-5490-4AB8-8974-03EEFDB595F6}" v="8" dt="2023-10-27T01:12:31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5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6A60-BA53-4834-84F6-992BB8082575}" type="datetimeFigureOut">
              <a:rPr lang="en-NZ" smtClean="0"/>
              <a:t>24/11/2023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45C37-C580-44AC-B918-21F89BAC601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8787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14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76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6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12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998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077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72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55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62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49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71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37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e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2" y="0"/>
            <a:ext cx="12191988" cy="685799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0D8C0-AF82-44B7-A2DA-36732FE7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EB15D-A4B7-48CD-BD0C-BA9E2A48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30308-7245-4419-8F59-CB08B7E5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804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Graphic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5188045" cy="36472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4981" y="2209799"/>
            <a:ext cx="5188045" cy="36472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4982" y="5857067"/>
            <a:ext cx="5188044" cy="426783"/>
          </a:xfrm>
        </p:spPr>
        <p:txBody>
          <a:bodyPr anchor="t">
            <a:noAutofit/>
          </a:bodyPr>
          <a:lstStyle>
            <a:lvl1pPr marL="0" indent="0" algn="r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above</a:t>
            </a:r>
            <a:endParaRPr lang="en-NZ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93467" y="5857066"/>
            <a:ext cx="5188044" cy="426783"/>
          </a:xfrm>
        </p:spPr>
        <p:txBody>
          <a:bodyPr anchor="t">
            <a:noAutofit/>
          </a:bodyPr>
          <a:lstStyle>
            <a:lvl1pPr marL="0" indent="0" algn="r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above</a:t>
            </a:r>
            <a:endParaRPr lang="en-NZ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3062B-65A5-4031-AEB2-EF06E6A901A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3FD3D-403B-4BB6-AA2B-53346566BA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FED7-77D3-478B-BC5C-A9C6AF6BFC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41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5188045" cy="39912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14981" y="2209799"/>
            <a:ext cx="5188045" cy="39912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16D317-F816-46AA-B891-B039F9BEE0A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003B3-398D-4790-B901-372FB32B1D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D258-F881-4321-94AB-276256FC64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37629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132166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464" y="491579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93465" y="352398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879761" y="2132166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879759" y="491579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79760" y="352398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7509" y="2132166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057507" y="491579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057508" y="352398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7235260" y="2132166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7235258" y="491579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235259" y="352398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9421551" y="2132166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9421549" y="4915794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9421550" y="3523980"/>
            <a:ext cx="2081827" cy="12683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0A88C-DB90-48E7-8DCE-0612D41641C8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671EC-9289-47C2-AF23-8D2A5432A4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2A55-A341-45C9-92F8-81D2A7E529C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64306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57A74-5CCB-428E-BB76-5F662B3E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459DB-38D0-4AA3-9C3B-ED1C6542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8CFE6-950D-44CC-887A-7D6A0578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2050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86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fie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"/>
            <a:ext cx="12192001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6FD27-AFE4-4297-A7DF-090F21FB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54965-6454-4661-954B-626D43B7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E3000-101F-4116-838C-F4E77178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9294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5932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3" y="1"/>
            <a:ext cx="12191988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EDE50-D708-4C22-96C7-094087C3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426B8D-D4F7-4748-B59D-FF5A94A4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7BC98-7A5D-438F-9A02-D46536D7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2256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123"/>
          <a:stretch/>
        </p:blipFill>
        <p:spPr>
          <a:xfrm>
            <a:off x="-3" y="0"/>
            <a:ext cx="1219125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3" y="0"/>
            <a:ext cx="12191988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34" y="5356852"/>
            <a:ext cx="2334409" cy="58923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734" y="1413972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 baseline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Presentation Title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0E821-EB4D-4666-B78A-7EDFC575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93C38-8548-47BC-8896-9ED01103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4C31D-4994-4315-8B24-4826EEC1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450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9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94491" y="1750897"/>
            <a:ext cx="1885144" cy="10414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AgResearch White_hires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91" y="235251"/>
            <a:ext cx="2060681" cy="5168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94492" y="1855037"/>
            <a:ext cx="10202531" cy="1143000"/>
          </a:xfrm>
        </p:spPr>
        <p:txBody>
          <a:bodyPr lIns="0">
            <a:noAutofit/>
          </a:bodyPr>
          <a:lstStyle>
            <a:lvl1pPr algn="l">
              <a:defRPr sz="6000" b="1" i="0" spc="-22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AU" dirty="0"/>
              <a:t>Section Heading. 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6603B0-2194-4D0B-B3F0-F4D6847D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BDA10-F1AB-4FEE-80CD-B4C36F5D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EAAA9-EA96-4231-B237-EE2F1F89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9006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/>
          </p:nvPr>
        </p:nvSpPr>
        <p:spPr>
          <a:xfrm>
            <a:off x="693737" y="2252663"/>
            <a:ext cx="10809639" cy="3948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8621D-A4FE-470A-986F-A0D920CB338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7A6AE-B7BE-4253-95E8-EE7464E5E4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B46C8-BDC7-4370-92C1-6E36013FED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5370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93465" y="2252663"/>
            <a:ext cx="5264805" cy="3948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6271327" y="2252663"/>
            <a:ext cx="5232050" cy="3948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26682-422F-494E-85D7-6418CE21B2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06A7A-A8A9-46D6-A2A7-5197B685DF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F379-F3F0-4C7F-BF51-72DEA9EB39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824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766300" y="2170990"/>
            <a:ext cx="1736725" cy="4029316"/>
          </a:xfrm>
        </p:spPr>
        <p:txBody>
          <a:bodyPr anchor="b">
            <a:noAutofit/>
          </a:bodyPr>
          <a:lstStyle>
            <a:lvl1pPr marL="0" indent="0">
              <a:buNone/>
              <a:defRPr sz="1050" baseline="0">
                <a:solidFill>
                  <a:srgbClr val="8DC63F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reference or citation from publication here for graph/image to left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738" y="2171701"/>
            <a:ext cx="8967787" cy="402937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NZ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3FCD2-0CDF-4288-8E8C-86153D1866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E4573-EEF3-480C-B80C-F3E95145FCF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38217-7DBC-496C-968A-108921DC14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67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45869" y="6540500"/>
            <a:ext cx="2045884" cy="317500"/>
          </a:xfrm>
          <a:prstGeom prst="rect">
            <a:avLst/>
          </a:prstGeom>
          <a:solidFill>
            <a:srgbClr val="8DC6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gResearch Green_hir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9" y="229489"/>
            <a:ext cx="2045884" cy="522632"/>
          </a:xfrm>
          <a:prstGeom prst="rect">
            <a:avLst/>
          </a:prstGeom>
        </p:spPr>
      </p:pic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93465" y="1205791"/>
            <a:ext cx="10809912" cy="880533"/>
          </a:xfrm>
        </p:spPr>
        <p:txBody>
          <a:bodyPr/>
          <a:lstStyle>
            <a:lvl1pPr marL="0" indent="0">
              <a:buNone/>
              <a:defRPr lang="en-US" sz="3200" b="1" i="0" kern="1200" baseline="0" dirty="0">
                <a:solidFill>
                  <a:srgbClr val="405965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Page Heading longer heading here. </a:t>
            </a:r>
          </a:p>
          <a:p>
            <a:pPr lvl="0"/>
            <a:endParaRPr lang="en-US" sz="1600" dirty="0">
              <a:solidFill>
                <a:srgbClr val="002652"/>
              </a:solidFill>
              <a:latin typeface="Helvetica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466" y="2209799"/>
            <a:ext cx="10809911" cy="39912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397A4-B950-4FA1-A31B-0A5A7F95E4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D7AA3-B047-49ED-8CC6-59F8127721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17C6-3030-4A17-A4F8-24A298E79B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2795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010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12DB17-3291-4CA7-B72A-CB61B1543609}" type="datetimeFigureOut">
              <a:rPr lang="en-NZ" smtClean="0"/>
              <a:pPr/>
              <a:t>24/11/2023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0107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010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9F5187-BE1D-48F0-97C7-5C42C83C19BA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46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4" r:id="rId3"/>
    <p:sldLayoutId id="2147483665" r:id="rId4"/>
    <p:sldLayoutId id="2147483656" r:id="rId5"/>
    <p:sldLayoutId id="2147483649" r:id="rId6"/>
    <p:sldLayoutId id="2147483651" r:id="rId7"/>
    <p:sldLayoutId id="2147483653" r:id="rId8"/>
    <p:sldLayoutId id="2147483654" r:id="rId9"/>
    <p:sldLayoutId id="2147483655" r:id="rId10"/>
    <p:sldLayoutId id="2147483650" r:id="rId11"/>
    <p:sldLayoutId id="2147483666" r:id="rId12"/>
    <p:sldLayoutId id="2147483652" r:id="rId13"/>
    <p:sldLayoutId id="214748366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0596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0596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hyperlink" Target="https://apc01.safelinks.protection.outlook.com/?url=https%3A%2F%2Fwww.monitoringfreshwater.co.nz%2F&amp;data=05%7C01%7Calasdair.noble%40agresearch.co.nz%7C394823c1438341610e0c08dbd4094db0%7C0dce4a686d804298847ac04815157957%7C0%7C0%7C638336908653755434%7CUnknown%7CTWFpbGZsb3d8eyJWIjoiMC4wLjAwMDAiLCJQIjoiV2luMzIiLCJBTiI6Ik1haWwiLCJXVCI6Mn0%3D%7C3000%7C%7C%7C&amp;sdata=I4L%2F358rip1c6LrBj32k1j7YEK1nHsObBF%2BfYm%2FUWuE%3D&amp;reserved=0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hyperlink" Target="https://environment.govt.nz/what-government-is-doing/areas-of-work/freshwater/work-programme/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AdobeStock_100310059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98530"/>
            <a:ext cx="12192000" cy="466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022" y="1196752"/>
            <a:ext cx="180574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512" y="260648"/>
            <a:ext cx="1805742" cy="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1928932" y="2505259"/>
            <a:ext cx="9144000" cy="73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NZ" sz="3600" dirty="0">
                <a:solidFill>
                  <a:srgbClr val="FFFFFF"/>
                </a:solidFill>
                <a:latin typeface="Calibri"/>
                <a:cs typeface="Calibri"/>
              </a:rPr>
              <a:t>Estimating power to detect change in contaminants in rivers.</a:t>
            </a:r>
            <a:br>
              <a:rPr lang="en-NZ" sz="3600" dirty="0">
                <a:solidFill>
                  <a:srgbClr val="FFFFFF"/>
                </a:solidFill>
                <a:latin typeface="Calibri"/>
                <a:cs typeface="Calibri"/>
              </a:rPr>
            </a:br>
            <a:endParaRPr sz="36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928932" y="3241079"/>
            <a:ext cx="9144000" cy="48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A.D.L. Noble</a:t>
            </a:r>
            <a:r>
              <a:rPr kumimoji="0" lang="en-NZ" sz="8000" b="0" i="0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R.W. McDowell</a:t>
            </a:r>
            <a:r>
              <a:rPr kumimoji="0" lang="en-NZ" sz="8000" b="0" i="0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1,2</a:t>
            </a: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O. Ausseil</a:t>
            </a:r>
            <a:r>
              <a:rPr kumimoji="0" lang="en-NZ" sz="8000" b="0" i="0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Hamilton</a:t>
            </a:r>
            <a:r>
              <a:rPr kumimoji="0" lang="en-NZ" sz="8000" b="0" i="0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Kittridge</a:t>
            </a:r>
            <a:r>
              <a:rPr kumimoji="0" lang="en-NZ" sz="8000" b="0" i="0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8000" b="0" i="0" u="none" strike="noStrike" kern="1200" cap="all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8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NZ" sz="6400" b="0" i="1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NZ" sz="6400" b="0" i="1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AgResearch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Lincoln, New Zealand</a:t>
            </a:r>
            <a:br>
              <a:rPr kumimoji="0" lang="en-NZ" sz="6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NZ" sz="6400" b="0" i="1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Lincoln University, Lincoln, New Zealand</a:t>
            </a:r>
            <a:br>
              <a:rPr kumimoji="0" lang="en-NZ" sz="6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NZ" sz="6400" b="0" i="1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NZ" sz="6400" b="0" i="1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Aquanet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Wellington, New Zealand</a:t>
            </a:r>
            <a:br>
              <a:rPr kumimoji="0" lang="en-NZ" sz="6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NZ" sz="6400" b="0" i="1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Australian Rivers Institute, Griffith University, Brisbane, Australia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6400" b="0" i="1" u="none" strike="noStrike" kern="1200" cap="all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kumimoji="0" lang="en-NZ" sz="6400" b="0" i="1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Headwaters Hydrology</a:t>
            </a:r>
            <a:br>
              <a:rPr kumimoji="0" lang="en-NZ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8F3F5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C8F3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White_hires.png">
            <a:extLst>
              <a:ext uri="{FF2B5EF4-FFF2-40B4-BE49-F238E27FC236}">
                <a16:creationId xmlns:a16="http://schemas.microsoft.com/office/drawing/2014/main" id="{DDAD1992-27B2-F410-874B-D4B70EE175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21" y="5070239"/>
            <a:ext cx="2334409" cy="5892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49328" y="554320"/>
            <a:ext cx="8144017" cy="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Estimation of power</a:t>
            </a: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BBD568F2-A60F-3F13-B088-2E766DC136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5CD96-61DE-F4D2-0489-E85FCC59D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802" y="2049236"/>
            <a:ext cx="4374176" cy="175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5EB66-6960-F0FD-CE3F-BB0A2B1976F1}"/>
              </a:ext>
            </a:extLst>
          </p:cNvPr>
          <p:cNvSpPr txBox="1"/>
          <p:nvPr/>
        </p:nvSpPr>
        <p:spPr>
          <a:xfrm>
            <a:off x="307522" y="1598766"/>
            <a:ext cx="6566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/>
              <a:t>Given a percentage improvement and time period a linear trajectory is defined. </a:t>
            </a:r>
          </a:p>
          <a:p>
            <a:r>
              <a:rPr lang="en-NZ" sz="2000" dirty="0"/>
              <a:t>Data points along that line at the chosen sampling frequency are interpolated.</a:t>
            </a:r>
          </a:p>
          <a:p>
            <a:r>
              <a:rPr lang="en-NZ" sz="2000" dirty="0"/>
              <a:t>Random noise is added to those points with the predicted standard deviation for that reach.</a:t>
            </a:r>
          </a:p>
          <a:p>
            <a:r>
              <a:rPr lang="en-NZ" sz="2000" dirty="0"/>
              <a:t>A linear model is fitted and the slope tested for significance.</a:t>
            </a:r>
          </a:p>
          <a:p>
            <a:r>
              <a:rPr lang="en-NZ" sz="2000" dirty="0"/>
              <a:t>The “noise” is simulated 1000 times and the proportion of significant results is the power.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5771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Example for a monitored site</a:t>
            </a: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446505" y="1821433"/>
            <a:ext cx="514149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Linear model for the trend is fitted to the data and the predicted value “now” obtained.</a:t>
            </a:r>
          </a:p>
          <a:p>
            <a:endParaRPr lang="en-NZ" sz="2000" dirty="0"/>
          </a:p>
          <a:p>
            <a:r>
              <a:rPr lang="en-NZ" sz="2000" dirty="0"/>
              <a:t>The standard deviation of the variability around the line is also found although a GAM is used for that as it allows for non linearity in the series if it is present.</a:t>
            </a:r>
          </a:p>
        </p:txBody>
      </p:sp>
      <p:sp>
        <p:nvSpPr>
          <p:cNvPr id="140" name="Google Shape;140;p4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BBD568F2-A60F-3F13-B088-2E766DC136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96230A-0EF8-4657-D04D-6522BBC7F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540" y="1725283"/>
            <a:ext cx="6206447" cy="39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Power estimates</a:t>
            </a: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27652" y="2256551"/>
            <a:ext cx="514149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A linear trend for the reduction is added to the data. Points are interpolated along this line  for frequency of sampling.</a:t>
            </a:r>
          </a:p>
          <a:p>
            <a:r>
              <a:rPr lang="en-NZ" sz="2000" dirty="0"/>
              <a:t>A 30% change over 5 years with monthly monitoring (60 sampling occasions) is shown for example.</a:t>
            </a:r>
          </a:p>
        </p:txBody>
      </p:sp>
      <p:sp>
        <p:nvSpPr>
          <p:cNvPr id="140" name="Google Shape;140;p4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BBD568F2-A60F-3F13-B088-2E766DC136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AFCE5-4A7C-C603-65C0-8A1625DBC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47" y="1742820"/>
            <a:ext cx="6276348" cy="40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Power estimation</a:t>
            </a: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446505" y="1821433"/>
            <a:ext cx="514149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“Noise is added to the “Future” data to reflect the variability in the original series.</a:t>
            </a:r>
          </a:p>
          <a:p>
            <a:endParaRPr lang="en-NZ" sz="2000" dirty="0"/>
          </a:p>
          <a:p>
            <a:r>
              <a:rPr lang="en-NZ" sz="2000" dirty="0"/>
              <a:t>A linear model is fitted to the noisy future data and the slope of the line is tested. This is repeated many (1000) times and the proportion significant is found.</a:t>
            </a:r>
          </a:p>
          <a:p>
            <a:endParaRPr lang="en-NZ" sz="2000" dirty="0"/>
          </a:p>
          <a:p>
            <a:r>
              <a:rPr lang="en-NZ" sz="2000" dirty="0"/>
              <a:t>This is our estimate of power.</a:t>
            </a:r>
          </a:p>
        </p:txBody>
      </p:sp>
      <p:sp>
        <p:nvSpPr>
          <p:cNvPr id="140" name="Google Shape;140;p4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BBD568F2-A60F-3F13-B088-2E766DC136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E884A-5B96-7E66-B57B-663FF42AC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553" y="2018004"/>
            <a:ext cx="6248942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7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Unsampled sites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6505" y="1821433"/>
            <a:ext cx="10163986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For the sampled sites we can used direct estimates from the data for each site.</a:t>
            </a:r>
          </a:p>
          <a:p>
            <a:r>
              <a:rPr lang="en-NZ" sz="2000" dirty="0"/>
              <a:t>We can also use the estimated values from </a:t>
            </a:r>
            <a:r>
              <a:rPr lang="en-NZ" sz="2000"/>
              <a:t>the auxiliary data.</a:t>
            </a:r>
            <a:endParaRPr lang="en-NZ" sz="2000" dirty="0"/>
          </a:p>
          <a:p>
            <a:endParaRPr lang="en-NZ" sz="2000" dirty="0"/>
          </a:p>
          <a:p>
            <a:r>
              <a:rPr lang="en-NZ" sz="2000" dirty="0"/>
              <a:t>For the unsampled sites the same process is carried out for the future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000" dirty="0"/>
              <a:t>The predicted level and standard deviation of the distribution of the data around the line are modelled using the auxiliary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sz="2000" dirty="0"/>
              <a:t>The significance of the slope of the linear trend with noise is found.</a:t>
            </a:r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The web application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6505" y="1821433"/>
            <a:ext cx="46480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https://www.monitoringfreshwater.co.nz</a:t>
            </a:r>
            <a:endParaRPr lang="en-NZ" sz="2000" dirty="0"/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438897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4500" b="1" i="0" u="none" strike="noStrike" cap="none" dirty="0">
                <a:solidFill>
                  <a:srgbClr val="438897"/>
                </a:solidFill>
                <a:latin typeface="Calibri"/>
                <a:ea typeface="Calibri"/>
                <a:cs typeface="Calibri"/>
                <a:sym typeface="Calibri"/>
              </a:rPr>
              <a:t>akes and groundwater</a:t>
            </a:r>
            <a:endParaRPr sz="4500" b="1" dirty="0">
              <a:solidFill>
                <a:srgbClr val="4388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6504" y="1821433"/>
            <a:ext cx="940486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Similar, but not identical, exercises are being carried out for lakes and groundwater.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The principal is the same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The detailed modelling varies with different data availability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Lakes and groundwater have different physical processes that need to be considered</a:t>
            </a:r>
            <a:endParaRPr dirty="0"/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0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438897"/>
                </a:solidFill>
                <a:latin typeface="Calibri"/>
                <a:ea typeface="Calibri"/>
                <a:cs typeface="Calibri"/>
                <a:sym typeface="Calibri"/>
              </a:rPr>
              <a:t>Questions ??</a:t>
            </a:r>
            <a:endParaRPr sz="4500" b="1" dirty="0">
              <a:solidFill>
                <a:srgbClr val="4388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6505" y="1821433"/>
            <a:ext cx="699809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0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 dirty="0"/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6A079-888D-A9CF-6E1F-235B741E9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821" y="793977"/>
            <a:ext cx="6757307" cy="50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3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1034499" y="561068"/>
            <a:ext cx="8144017" cy="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The Problem: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379734" y="1432112"/>
            <a:ext cx="11432531" cy="35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4059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is concern over the environmental state of the waterways in NZ.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2000" dirty="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 measures are being mandated by Regional Councils to improve the water quality.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4059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4059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we estimate the power to predict a given change in contaminant concentration after a mitigation regime has been introduced?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4059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https://environment.govt.nz/what-government-is-doing/areas-of-work/freshwater/work-programme/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4059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“Start making immediate improvements so water quality improves within five years”.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4059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Few stretches of river are routinely monitored so how much sampling </a:t>
            </a:r>
            <a:r>
              <a:rPr lang="en-NZ" sz="2000" dirty="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we need to carry out to be able to measure change?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4059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1034499" y="561068"/>
            <a:ext cx="8144017" cy="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The Problem: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360750" y="1538711"/>
            <a:ext cx="4635793" cy="26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000" b="0" i="0" u="none" strike="noStrike" kern="1200" cap="none" spc="0" normalizeH="0" baseline="0" noProof="0" dirty="0">
                <a:ln>
                  <a:noFill/>
                </a:ln>
                <a:solidFill>
                  <a:srgbClr val="40596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are almost 600,000 river “reaches” in New Zealand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NZ" sz="2000" dirty="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reach is a stretch of river between two points where tributaries enter, they could be metres or kilometres long. 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4059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NZ" sz="2000" dirty="0">
                <a:solidFill>
                  <a:srgbClr val="4059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130,000 of these are stream order 3 or higher.</a:t>
            </a:r>
            <a:endParaRPr kumimoji="0" lang="en-NZ" sz="2000" b="0" i="0" u="none" strike="noStrike" kern="1200" cap="none" spc="0" normalizeH="0" baseline="0" noProof="0" dirty="0">
              <a:ln>
                <a:noFill/>
              </a:ln>
              <a:solidFill>
                <a:srgbClr val="40596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B7C46-8EBC-FE71-77F7-696A22600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3" t="13147" r="52354" b="54419"/>
          <a:stretch/>
        </p:blipFill>
        <p:spPr>
          <a:xfrm>
            <a:off x="5061640" y="1404848"/>
            <a:ext cx="6886251" cy="2951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01295-D2A9-653E-8757-CF5E6656C2A5}"/>
              </a:ext>
            </a:extLst>
          </p:cNvPr>
          <p:cNvSpPr txBox="1"/>
          <p:nvPr/>
        </p:nvSpPr>
        <p:spPr>
          <a:xfrm>
            <a:off x="5061640" y="4438759"/>
            <a:ext cx="6683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https://data-niwa.opendata.arcgis.com/search?tags=freshwater</a:t>
            </a:r>
          </a:p>
        </p:txBody>
      </p:sp>
    </p:spTree>
    <p:extLst>
      <p:ext uri="{BB962C8B-B14F-4D97-AF65-F5344CB8AC3E}">
        <p14:creationId xmlns:p14="http://schemas.microsoft.com/office/powerpoint/2010/main" val="119845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646350" y="561068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Data Sources - LAWA Data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586999" y="1428412"/>
            <a:ext cx="11018001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The Land, Air, Water Aotearoa (LAWA) has a database of water quality measures for around 1500 sites in New Zealand.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Of these we have used ~ 750 sites for 8 indicators :- Black Disc, DRP, E coli, NH</a:t>
            </a:r>
            <a:r>
              <a:rPr lang="en-NZ" sz="2000" baseline="-25000" dirty="0"/>
              <a:t>4</a:t>
            </a:r>
            <a:r>
              <a:rPr lang="en-NZ" sz="2000" dirty="0"/>
              <a:t>, NO</a:t>
            </a:r>
            <a:r>
              <a:rPr lang="en-NZ" sz="2000" baseline="-25000" dirty="0"/>
              <a:t>3</a:t>
            </a:r>
            <a:r>
              <a:rPr lang="en-NZ" sz="2000" dirty="0"/>
              <a:t>, Total P, Total N and Turbidity.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These have up to a 30 year time span although some have not been collected regularly throughout that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Flow is a useful predictor of most quality measures BUT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Few sites (~330) have reliable flow and concentration data at the same time to enable flow to be included in the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Flow would also need to be predicted for the unsampled sites which would need to be predicted.</a:t>
            </a:r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621857" y="561068"/>
            <a:ext cx="814401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4500" b="1" dirty="0">
                <a:solidFill>
                  <a:srgbClr val="438897"/>
                </a:solidFill>
                <a:latin typeface="Calibri"/>
                <a:cs typeface="Calibri"/>
              </a:rPr>
              <a:t>River </a:t>
            </a:r>
            <a:r>
              <a:rPr lang="fr-FR" sz="4500" b="1" dirty="0" err="1">
                <a:solidFill>
                  <a:srgbClr val="438897"/>
                </a:solidFill>
                <a:latin typeface="Calibri"/>
                <a:cs typeface="Calibri"/>
              </a:rPr>
              <a:t>Environment</a:t>
            </a:r>
            <a:r>
              <a:rPr lang="fr-FR" sz="4500" b="1" dirty="0">
                <a:solidFill>
                  <a:srgbClr val="438897"/>
                </a:solidFill>
                <a:latin typeface="Calibri"/>
                <a:cs typeface="Calibri"/>
              </a:rPr>
              <a:t> Classification New Zealand (2010) - </a:t>
            </a:r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REC Data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552142" y="2151747"/>
            <a:ext cx="1101800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In addition a River Environment Classification database is available from the National Institute of Water and Atmospheric Research (NIWA). This includes many variables measured both local to the site and upstream.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These data are available both for the monitored sites and all other reaches on the New Zealand river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The entire river system includes a little less than 600,000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We have restricted our analysis to sites River Order 3 and larger and outside National Parks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~ 130,000 sites</a:t>
            </a:r>
            <a:endParaRPr sz="2000" dirty="0"/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BDF49-AD30-7CFB-D722-BD7F68D73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NZ" sz="3200" b="1" dirty="0">
                <a:solidFill>
                  <a:srgbClr val="438897"/>
                </a:solidFill>
                <a:latin typeface="Calibri"/>
                <a:cs typeface="Calibri"/>
              </a:rPr>
              <a:t>The </a:t>
            </a:r>
            <a:r>
              <a:rPr lang="en-NZ" dirty="0">
                <a:solidFill>
                  <a:srgbClr val="438897"/>
                </a:solidFill>
                <a:latin typeface="Calibri"/>
                <a:cs typeface="Calibri"/>
              </a:rPr>
              <a:t>p</a:t>
            </a:r>
            <a:r>
              <a:rPr lang="en-NZ" sz="3200" b="1" dirty="0">
                <a:solidFill>
                  <a:srgbClr val="438897"/>
                </a:solidFill>
                <a:latin typeface="Calibri"/>
                <a:cs typeface="Calibri"/>
              </a:rPr>
              <a:t>rocess</a:t>
            </a:r>
            <a:endParaRPr lang="en-NZ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761BC-4B23-9BE7-5683-A4C48280487E}"/>
              </a:ext>
            </a:extLst>
          </p:cNvPr>
          <p:cNvSpPr/>
          <p:nvPr/>
        </p:nvSpPr>
        <p:spPr>
          <a:xfrm>
            <a:off x="857249" y="3641271"/>
            <a:ext cx="1918607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>
                <a:solidFill>
                  <a:sysClr val="windowText" lastClr="000000"/>
                </a:solidFill>
              </a:rPr>
              <a:t>Linear Model</a:t>
            </a:r>
            <a:endParaRPr lang="en-NZ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E5A79-A537-67F5-9BE4-5367715C1A76}"/>
              </a:ext>
            </a:extLst>
          </p:cNvPr>
          <p:cNvSpPr/>
          <p:nvPr/>
        </p:nvSpPr>
        <p:spPr>
          <a:xfrm>
            <a:off x="857249" y="4908928"/>
            <a:ext cx="1918607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GAM Model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98220BB-AC75-9CAD-7C12-6470953C2C3A}"/>
              </a:ext>
            </a:extLst>
          </p:cNvPr>
          <p:cNvCxnSpPr>
            <a:cxnSpLocks/>
          </p:cNvCxnSpPr>
          <p:nvPr/>
        </p:nvCxnSpPr>
        <p:spPr>
          <a:xfrm>
            <a:off x="2775856" y="4016829"/>
            <a:ext cx="1216480" cy="637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568C9-D7D8-EBBF-A86B-D1C2095A145A}"/>
              </a:ext>
            </a:extLst>
          </p:cNvPr>
          <p:cNvCxnSpPr>
            <a:cxnSpLocks/>
          </p:cNvCxnSpPr>
          <p:nvPr/>
        </p:nvCxnSpPr>
        <p:spPr>
          <a:xfrm flipV="1">
            <a:off x="2775856" y="4732299"/>
            <a:ext cx="1216480" cy="6338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BAE3073-FDC0-7381-827B-0770E60B585F}"/>
              </a:ext>
            </a:extLst>
          </p:cNvPr>
          <p:cNvSpPr/>
          <p:nvPr/>
        </p:nvSpPr>
        <p:spPr>
          <a:xfrm>
            <a:off x="3992337" y="4131128"/>
            <a:ext cx="1065439" cy="1234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 residual standard deviation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FDC99F-8D38-9B9C-577A-A94C4D640B26}"/>
              </a:ext>
            </a:extLst>
          </p:cNvPr>
          <p:cNvSpPr/>
          <p:nvPr/>
        </p:nvSpPr>
        <p:spPr>
          <a:xfrm>
            <a:off x="5335361" y="4275099"/>
            <a:ext cx="1918607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Random Forest to model standard deviations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8C0328-96C4-2972-A474-F7FF326391BC}"/>
              </a:ext>
            </a:extLst>
          </p:cNvPr>
          <p:cNvCxnSpPr>
            <a:cxnSpLocks/>
          </p:cNvCxnSpPr>
          <p:nvPr/>
        </p:nvCxnSpPr>
        <p:spPr>
          <a:xfrm>
            <a:off x="5057776" y="4732299"/>
            <a:ext cx="272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F05426F-92D2-CF14-7ED4-DA040A061EDF}"/>
              </a:ext>
            </a:extLst>
          </p:cNvPr>
          <p:cNvSpPr/>
          <p:nvPr/>
        </p:nvSpPr>
        <p:spPr>
          <a:xfrm>
            <a:off x="693466" y="2472596"/>
            <a:ext cx="2245678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Log Concentration</a:t>
            </a:r>
          </a:p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Vs  Date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7DCF53-D7E4-B92C-DAC6-40ABCA82ACD3}"/>
              </a:ext>
            </a:extLst>
          </p:cNvPr>
          <p:cNvSpPr/>
          <p:nvPr/>
        </p:nvSpPr>
        <p:spPr>
          <a:xfrm>
            <a:off x="5057776" y="2420855"/>
            <a:ext cx="2290081" cy="1168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SD vs REC variables for monitored sites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3D5BBC-C242-8022-D224-A91B25F39AA7}"/>
              </a:ext>
            </a:extLst>
          </p:cNvPr>
          <p:cNvSpPr/>
          <p:nvPr/>
        </p:nvSpPr>
        <p:spPr>
          <a:xfrm>
            <a:off x="8065834" y="2420855"/>
            <a:ext cx="2290081" cy="11686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REC variables </a:t>
            </a:r>
            <a:r>
              <a:rPr lang="en-NZ">
                <a:solidFill>
                  <a:sysClr val="windowText" lastClr="000000"/>
                </a:solidFill>
              </a:rPr>
              <a:t>for unmonitored </a:t>
            </a:r>
            <a:r>
              <a:rPr lang="en-NZ" dirty="0">
                <a:solidFill>
                  <a:sysClr val="windowText" lastClr="000000"/>
                </a:solidFill>
              </a:rPr>
              <a:t>sites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B2542-82DC-8CD3-BF7F-FF228E5E5099}"/>
              </a:ext>
            </a:extLst>
          </p:cNvPr>
          <p:cNvSpPr/>
          <p:nvPr/>
        </p:nvSpPr>
        <p:spPr>
          <a:xfrm>
            <a:off x="8361490" y="4275099"/>
            <a:ext cx="1918607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ysClr val="windowText" lastClr="000000"/>
                </a:solidFill>
              </a:rPr>
              <a:t>Predict standard deviations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230064-C850-E5C3-31CD-02C5BAC17CA7}"/>
              </a:ext>
            </a:extLst>
          </p:cNvPr>
          <p:cNvCxnSpPr>
            <a:cxnSpLocks/>
          </p:cNvCxnSpPr>
          <p:nvPr/>
        </p:nvCxnSpPr>
        <p:spPr>
          <a:xfrm>
            <a:off x="7253968" y="4732299"/>
            <a:ext cx="1102679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98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Model 1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9328" y="1421664"/>
            <a:ext cx="1013810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Modelling trend in the recorded data for each site for each indicator.</a:t>
            </a:r>
          </a:p>
          <a:p>
            <a:r>
              <a:rPr lang="en-NZ" sz="2000" dirty="0"/>
              <a:t>Hence estimating the standard deviation of the detrended series.</a:t>
            </a:r>
          </a:p>
          <a:p>
            <a:r>
              <a:rPr lang="en-NZ" sz="2000" dirty="0"/>
              <a:t>Models include both a simple linear model and a Generalised Additive Model (GAM).</a:t>
            </a:r>
          </a:p>
        </p:txBody>
      </p:sp>
      <p:sp>
        <p:nvSpPr>
          <p:cNvPr id="129" name="Google Shape;129;p3"/>
          <p:cNvSpPr txBox="1"/>
          <p:nvPr/>
        </p:nvSpPr>
        <p:spPr>
          <a:xfrm>
            <a:off x="490667" y="3247845"/>
            <a:ext cx="561601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Clearly the standard error for the linear model will be larger than for the GAM.</a:t>
            </a:r>
          </a:p>
          <a:p>
            <a:r>
              <a:rPr lang="en-NZ" sz="2000" dirty="0"/>
              <a:t>The aim is not a “perfect model” if the variability is underestimated then power will be overestimated and years of sampling could be wasted.</a:t>
            </a:r>
          </a:p>
          <a:p>
            <a:r>
              <a:rPr lang="en-NZ" sz="2000" dirty="0"/>
              <a:t>R</a:t>
            </a:r>
            <a:r>
              <a:rPr lang="en-NZ" sz="2000" baseline="30000" dirty="0"/>
              <a:t>2</a:t>
            </a:r>
            <a:r>
              <a:rPr lang="en-NZ" sz="2000" dirty="0"/>
              <a:t> of 20% to 60% are typical</a:t>
            </a:r>
          </a:p>
          <a:p>
            <a:r>
              <a:rPr lang="en-NZ" sz="2000" dirty="0"/>
              <a:t>Response variable is the concentration.</a:t>
            </a:r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1C022-9682-2F2C-72BB-4C31C7FFC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678" y="2936454"/>
            <a:ext cx="2816596" cy="2923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D4362-24B2-84AA-4FC6-1EF0394A5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076" y="2952465"/>
            <a:ext cx="2816596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449328" y="554320"/>
            <a:ext cx="814401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Model 2</a:t>
            </a: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446505" y="1821433"/>
            <a:ext cx="6506386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Modelling the predicted level of the indicator from the linear model.</a:t>
            </a:r>
          </a:p>
          <a:p>
            <a:pPr lvl="1"/>
            <a:r>
              <a:rPr lang="en-NZ" sz="2000" dirty="0"/>
              <a:t>The GAM is not stable enough for this extrapolation</a:t>
            </a:r>
          </a:p>
          <a:p>
            <a:pPr lvl="1"/>
            <a:endParaRPr lang="en-NZ" sz="2000" dirty="0"/>
          </a:p>
          <a:p>
            <a:r>
              <a:rPr lang="en-NZ" sz="2000" dirty="0"/>
              <a:t>Use the linear model to predict the mean level at a point in time “now”.</a:t>
            </a:r>
          </a:p>
          <a:p>
            <a:endParaRPr lang="en-NZ" sz="2000" dirty="0"/>
          </a:p>
          <a:p>
            <a:r>
              <a:rPr lang="en-NZ" sz="2000" dirty="0"/>
              <a:t>Then</a:t>
            </a:r>
          </a:p>
          <a:p>
            <a:endParaRPr lang="en-NZ" sz="2000" dirty="0"/>
          </a:p>
          <a:p>
            <a:r>
              <a:rPr lang="en-NZ" sz="2000" dirty="0"/>
              <a:t>Use the auxiliary data to model the predicted mean levels for the unsampled sites</a:t>
            </a:r>
          </a:p>
          <a:p>
            <a:pPr lvl="1"/>
            <a:endParaRPr lang="en-NZ" dirty="0"/>
          </a:p>
        </p:txBody>
      </p:sp>
      <p:sp>
        <p:nvSpPr>
          <p:cNvPr id="130" name="Google Shape;130;p3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50BC488D-32B9-BD8D-C40C-7DDADB9AC9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EC5CD-C581-BCB8-441E-5C5CE70F5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827" y="1950492"/>
            <a:ext cx="3363341" cy="349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49328" y="554320"/>
            <a:ext cx="8144017" cy="8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NZ" sz="4500" b="1" dirty="0">
                <a:solidFill>
                  <a:srgbClr val="438897"/>
                </a:solidFill>
                <a:latin typeface="Calibri"/>
                <a:cs typeface="Calibri"/>
              </a:rPr>
              <a:t>Model 3</a:t>
            </a:r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3" y="6343364"/>
            <a:ext cx="12190489" cy="51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 descr="Ag Research Logo Landscape revers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0091" y="6425918"/>
            <a:ext cx="2016584" cy="362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662166" y="1831873"/>
            <a:ext cx="973266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NZ" sz="2000" dirty="0"/>
              <a:t>Modelling the standard deviations from the GAM using the auxiliary data from the REC database.</a:t>
            </a:r>
          </a:p>
          <a:p>
            <a:r>
              <a:rPr lang="en-NZ" sz="2000" dirty="0"/>
              <a:t>This model is then  used to predict the standard deviation of the distribution of the random element (variability around the trend) of a model for all sites, including the unmonitored ones.</a:t>
            </a:r>
          </a:p>
        </p:txBody>
      </p:sp>
      <p:sp>
        <p:nvSpPr>
          <p:cNvPr id="140" name="Google Shape;140;p4"/>
          <p:cNvSpPr/>
          <p:nvPr/>
        </p:nvSpPr>
        <p:spPr>
          <a:xfrm>
            <a:off x="127841" y="6414598"/>
            <a:ext cx="181331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@OurLandandWater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gResearch Green_hires.png">
            <a:extLst>
              <a:ext uri="{FF2B5EF4-FFF2-40B4-BE49-F238E27FC236}">
                <a16:creationId xmlns:a16="http://schemas.microsoft.com/office/drawing/2014/main" id="{BBD568F2-A60F-3F13-B088-2E766DC136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41" y="5774300"/>
            <a:ext cx="2045884" cy="522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AC60A61F-86A7-4354-BEFD-F1210C6D260F}" vid="{2429DEBA-D6D4-41F4-B6E3-E46F568BC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ac3473-afb6-4782-ba55-074fa82562bd">
      <Value>50</Value>
      <Value>321</Value>
      <Value>31</Value>
      <Value>11</Value>
      <Value>53</Value>
      <Value>52</Value>
      <Value>51</Value>
    </TaxCatchAll>
    <_dlc_DocId xmlns="3b0ea1ad-68c9-4222-92e9-33f45c4f9a91">AGRID-75729712-52</_dlc_DocId>
    <_dlc_DocIdUrl xmlns="3b0ea1ad-68c9-4222-92e9-33f45c4f9a91">
      <Url>https://agresearchnz.sharepoint.com/sites/Gateway/_layouts/15/DocIdRedir.aspx?ID=AGRID-75729712-52</Url>
      <Description>AGRID-75729712-52</Description>
    </_dlc_DocIdUrl>
  </documentManagement>
</p:properties>
</file>

<file path=customXml/item4.xml><?xml version="1.0" encoding="utf-8"?>
<?mso-contentType ?>
<SharedContentType xmlns="Microsoft.SharePoint.Taxonomy.ContentTypeSync" SourceId="12bbd033-7c10-4bc6-94c7-41b14f0b8859" ContentTypeId="0x0101" PreviousValue="false"/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6329C49ED4E148B73E9650AC4D7CFD" ma:contentTypeVersion="4" ma:contentTypeDescription="Create a new document." ma:contentTypeScope="" ma:versionID="bb2485f3e173f8c0a69ba2fa11cda44c">
  <xsd:schema xmlns:xsd="http://www.w3.org/2001/XMLSchema" xmlns:xs="http://www.w3.org/2001/XMLSchema" xmlns:p="http://schemas.microsoft.com/office/2006/metadata/properties" xmlns:ns2="7eac3473-afb6-4782-ba55-074fa82562bd" xmlns:ns3="3b0ea1ad-68c9-4222-92e9-33f45c4f9a91" xmlns:ns4="6437f085-ba15-4ecd-9ea3-9c47d29905fb" targetNamespace="http://schemas.microsoft.com/office/2006/metadata/properties" ma:root="true" ma:fieldsID="eab6a4efdef3e4a0d6c24567fc5b928e" ns2:_="" ns3:_="" ns4:_="">
    <xsd:import namespace="7eac3473-afb6-4782-ba55-074fa82562bd"/>
    <xsd:import namespace="3b0ea1ad-68c9-4222-92e9-33f45c4f9a91"/>
    <xsd:import namespace="6437f085-ba15-4ecd-9ea3-9c47d29905fb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c3473-afb6-4782-ba55-074fa82562bd" elementFormDefault="qualified">
    <xsd:import namespace="http://schemas.microsoft.com/office/2006/documentManagement/types"/>
    <xsd:import namespace="http://schemas.microsoft.com/office/infopath/2007/PartnerControls"/>
    <xsd:element name="TaxCatchAll" ma:index="4" nillable="true" ma:displayName="Taxonomy Catch All Column" ma:hidden="true" ma:list="{b099ee4a-e596-4258-ac4b-9fef45b7431e}" ma:internalName="TaxCatchAll" ma:showField="CatchAllData" ma:web="3b0ea1ad-68c9-4222-92e9-33f45c4f9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" nillable="true" ma:displayName="Taxonomy Catch All Column1" ma:hidden="true" ma:list="{b099ee4a-e596-4258-ac4b-9fef45b7431e}" ma:internalName="TaxCatchAllLabel" ma:readOnly="true" ma:showField="CatchAllDataLabel" ma:web="3b0ea1ad-68c9-4222-92e9-33f45c4f9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ea1ad-68c9-4222-92e9-33f45c4f9a91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7f085-ba15-4ecd-9ea3-9c47d29905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319221-1613-4682-A785-71A290F0F65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83324F4-72F8-498C-8BE3-A7207DEE5E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B47267-A12C-4075-AF77-A38C684F5547}">
  <ds:schemaRefs>
    <ds:schemaRef ds:uri="http://schemas.microsoft.com/office/2006/metadata/properties"/>
    <ds:schemaRef ds:uri="http://schemas.microsoft.com/office/infopath/2007/PartnerControls"/>
    <ds:schemaRef ds:uri="d67096d0-9220-4a78-9ce7-402cb1adeb7c"/>
    <ds:schemaRef ds:uri="7eac3473-afb6-4782-ba55-074fa82562bd"/>
    <ds:schemaRef ds:uri="9bdfed5f-7490-4510-a004-5fd6b9b37b26"/>
    <ds:schemaRef ds:uri="3b0ea1ad-68c9-4222-92e9-33f45c4f9a91"/>
  </ds:schemaRefs>
</ds:datastoreItem>
</file>

<file path=customXml/itemProps4.xml><?xml version="1.0" encoding="utf-8"?>
<ds:datastoreItem xmlns:ds="http://schemas.openxmlformats.org/officeDocument/2006/customXml" ds:itemID="{57A7C41D-B051-4271-811D-972BC6B153E3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FADB4AD8-A39F-4060-8EA9-5E2D485548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ac3473-afb6-4782-ba55-074fa82562bd"/>
    <ds:schemaRef ds:uri="3b0ea1ad-68c9-4222-92e9-33f45c4f9a91"/>
    <ds:schemaRef ds:uri="6437f085-ba15-4ecd-9ea3-9c47d29905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AgR PPT NZ Landscapes 2022</Template>
  <TotalTime>1395</TotalTime>
  <Words>1124</Words>
  <Application>Microsoft Office PowerPoint</Application>
  <PresentationFormat>Widescreen</PresentationFormat>
  <Paragraphs>110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power to detect change in contaminants in rivers.</dc:title>
  <dc:creator>Alasdair Noble</dc:creator>
  <cp:keywords>AgR presentation; Templates and Presentations; Presentation template; AgResearch presentation</cp:keywords>
  <cp:lastModifiedBy>Alasdair Noble</cp:lastModifiedBy>
  <cp:revision>6</cp:revision>
  <dcterms:created xsi:type="dcterms:W3CDTF">2023-05-19T01:07:57Z</dcterms:created>
  <dcterms:modified xsi:type="dcterms:W3CDTF">2023-11-24T00:38:42Z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0x010100256329C49ED4E148B73E9650AC4D7CFD</vt:lpwstr>
  </property>
  <property fmtid="{D5CDD505-2E9C-101B-9397-08002B2CF9AE}" pid="3" name="TaxKeyword">
    <vt:lpwstr>321;#Templates and Presentations|14496426-a45b-4068-88c7-f732e19f2be7;#53;#Presentation template|6106104f-f36a-4476-bf34-30b506cdd17c;#52;#AgR presentation|954c1165-5ea2-4c77-9ed2-871487bc35d5;#51;#AgResearch presentation|31d3a426-a9f1-4905-854d-c57a4dbc3052</vt:lpwstr>
  </property>
  <property fmtid="{D5CDD505-2E9C-101B-9397-08002B2CF9AE}" pid="4" name="Location Specific">
    <vt:lpwstr/>
  </property>
  <property fmtid="{D5CDD505-2E9C-101B-9397-08002B2CF9AE}" pid="5" name="Department">
    <vt:lpwstr>50;#Internal Comms|465cb6cd-bd3f-44cf-a98c-a12ea50e268a</vt:lpwstr>
  </property>
  <property fmtid="{D5CDD505-2E9C-101B-9397-08002B2CF9AE}" pid="6" name="Owner">
    <vt:lpwstr>31;#Communications and Marketing|e36fc453-3d40-4185-8b1b-fcf4a3cb9a02</vt:lpwstr>
  </property>
  <property fmtid="{D5CDD505-2E9C-101B-9397-08002B2CF9AE}" pid="7" name="Doc Type">
    <vt:lpwstr>11;#Template|dd24a6c4-87a6-47e4-bee2-55ae53645fd2</vt:lpwstr>
  </property>
  <property fmtid="{D5CDD505-2E9C-101B-9397-08002B2CF9AE}" pid="8" name="_dlc_DocIdItemGuid">
    <vt:lpwstr>e98aa65c-e065-48ed-80fc-71aa85eb54a6</vt:lpwstr>
  </property>
</Properties>
</file>